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22"/>
  </p:notesMasterIdLst>
  <p:handoutMasterIdLst>
    <p:handoutMasterId r:id="rId23"/>
  </p:handoutMasterIdLst>
  <p:sldIdLst>
    <p:sldId id="321" r:id="rId2"/>
    <p:sldId id="418" r:id="rId3"/>
    <p:sldId id="402" r:id="rId4"/>
    <p:sldId id="431" r:id="rId5"/>
    <p:sldId id="403" r:id="rId6"/>
    <p:sldId id="417" r:id="rId7"/>
    <p:sldId id="419" r:id="rId8"/>
    <p:sldId id="420" r:id="rId9"/>
    <p:sldId id="421" r:id="rId10"/>
    <p:sldId id="422" r:id="rId11"/>
    <p:sldId id="432" r:id="rId12"/>
    <p:sldId id="423" r:id="rId13"/>
    <p:sldId id="424" r:id="rId14"/>
    <p:sldId id="425" r:id="rId15"/>
    <p:sldId id="426" r:id="rId16"/>
    <p:sldId id="433" r:id="rId17"/>
    <p:sldId id="427" r:id="rId18"/>
    <p:sldId id="428" r:id="rId19"/>
    <p:sldId id="434" r:id="rId20"/>
    <p:sldId id="430" r:id="rId21"/>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CC"/>
    <a:srgbClr val="FF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7" autoAdjust="0"/>
  </p:normalViewPr>
  <p:slideViewPr>
    <p:cSldViewPr>
      <p:cViewPr>
        <p:scale>
          <a:sx n="48" d="100"/>
          <a:sy n="48" d="100"/>
        </p:scale>
        <p:origin x="-2016" y="-5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7680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7680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7680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AC43D30A-1772-4084-9C18-3199F1ECD16D}" type="slidenum">
              <a:rPr lang="en-US"/>
              <a:pPr>
                <a:defRPr/>
              </a:pPr>
              <a:t>‹#›</a:t>
            </a:fld>
            <a:endParaRPr lang="en-US"/>
          </a:p>
        </p:txBody>
      </p:sp>
    </p:spTree>
    <p:extLst>
      <p:ext uri="{BB962C8B-B14F-4D97-AF65-F5344CB8AC3E}">
        <p14:creationId xmlns:p14="http://schemas.microsoft.com/office/powerpoint/2010/main" val="2346838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845089EA-26CD-447D-8B22-8CBCF8574DE1}" type="slidenum">
              <a:rPr lang="en-US"/>
              <a:pPr>
                <a:defRPr/>
              </a:pPr>
              <a:t>‹#›</a:t>
            </a:fld>
            <a:endParaRPr lang="en-US"/>
          </a:p>
        </p:txBody>
      </p:sp>
    </p:spTree>
    <p:extLst>
      <p:ext uri="{BB962C8B-B14F-4D97-AF65-F5344CB8AC3E}">
        <p14:creationId xmlns:p14="http://schemas.microsoft.com/office/powerpoint/2010/main" val="1400933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3181A9A-0E01-4233-8FF8-B1FE15EB32C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40E28E-4492-48FD-AE08-C20FFC2CC66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C16A7C5C-2485-4994-BA6F-3D8EC3B2A64E}"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995D36ED-942E-4FD2-B8AC-BC16922456F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82B304F-E5D3-42F8-AE9C-4A2AD178296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45427557-A7FE-4C73-B5E8-DCB20AEECBA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FD7D8B90-A779-4F1B-B566-E6DB93ABEF3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8D8118EA-764E-459A-B6EF-9A9F59DBD60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6F3754E7-831B-41D0-8A0C-2B28DA8A2F2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E490BA75-AEB0-4BDC-ADEB-6C0C37F0A560}"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A904345D-B8C5-418B-A6A6-A6A22E946820}"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02695CC1-AA14-4638-8AEB-1E10EE84DC55}"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10" name="Title 1"/>
          <p:cNvSpPr>
            <a:spLocks noGrp="1"/>
          </p:cNvSpPr>
          <p:nvPr>
            <p:ph type="ctrTitle"/>
          </p:nvPr>
        </p:nvSpPr>
        <p:spPr>
          <a:xfrm>
            <a:off x="76200" y="2438400"/>
            <a:ext cx="8915400" cy="1752600"/>
          </a:xfrm>
        </p:spPr>
        <p:txBody>
          <a:bodyPr/>
          <a:lstStyle/>
          <a:p>
            <a:pPr>
              <a:lnSpc>
                <a:spcPct val="120000"/>
              </a:lnSpc>
              <a:spcAft>
                <a:spcPts val="600"/>
              </a:spcAft>
            </a:pPr>
            <a:r>
              <a:rPr lang="en-US" sz="2800" b="1" dirty="0" smtClean="0">
                <a:solidFill>
                  <a:srgbClr val="009900"/>
                </a:solidFill>
              </a:rPr>
              <a:t>REFORM STATE-OWNED FOREST ENTERPRISE AND ETHNIC MINORITY LAND TENURE SECURITY IN VIETNAM</a:t>
            </a:r>
            <a:endParaRPr lang="en-US" sz="2800" b="1" dirty="0" smtClean="0">
              <a:solidFill>
                <a:srgbClr val="009900"/>
              </a:solidFill>
              <a:latin typeface="Arial" pitchFamily="34" charset="0"/>
              <a:cs typeface="Arial" pitchFamily="34" charset="0"/>
            </a:endParaRPr>
          </a:p>
        </p:txBody>
      </p:sp>
      <p:sp>
        <p:nvSpPr>
          <p:cNvPr id="13" name="TextBox 12"/>
          <p:cNvSpPr txBox="1"/>
          <p:nvPr/>
        </p:nvSpPr>
        <p:spPr>
          <a:xfrm>
            <a:off x="609600" y="4724400"/>
            <a:ext cx="7848600" cy="846386"/>
          </a:xfrm>
          <a:prstGeom prst="rect">
            <a:avLst/>
          </a:prstGeom>
          <a:noFill/>
        </p:spPr>
        <p:txBody>
          <a:bodyPr wrap="square" rtlCol="0">
            <a:spAutoFit/>
          </a:bodyPr>
          <a:lstStyle/>
          <a:p>
            <a:pPr algn="ctr">
              <a:spcAft>
                <a:spcPts val="600"/>
              </a:spcAft>
            </a:pPr>
            <a:r>
              <a:rPr lang="en-US" sz="2000" b="1" dirty="0" smtClean="0"/>
              <a:t>ANDREW WELLS-DANG, PHAM QUANG TU, NGO VAN HONG</a:t>
            </a:r>
          </a:p>
          <a:p>
            <a:pPr algn="ctr">
              <a:spcAft>
                <a:spcPts val="300"/>
              </a:spcAft>
            </a:pPr>
            <a:r>
              <a:rPr lang="en-US" sz="2400" b="1" dirty="0" smtClean="0"/>
              <a:t>Washington DC, USA – March 2016</a:t>
            </a: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990600" y="199572"/>
            <a:ext cx="7010400" cy="1371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758825"/>
          </a:xfrm>
        </p:spPr>
        <p:txBody>
          <a:bodyPr/>
          <a:lstStyle/>
          <a:p>
            <a:pPr algn="l"/>
            <a:r>
              <a:rPr lang="en-GB" sz="4400" b="1" dirty="0" smtClean="0">
                <a:solidFill>
                  <a:srgbClr val="009900"/>
                </a:solidFill>
                <a:latin typeface="Times New Roman" pitchFamily="18" charset="0"/>
                <a:cs typeface="Times New Roman" pitchFamily="18" charset="0"/>
              </a:rPr>
              <a:t>Critiques on performance of SFEs</a:t>
            </a:r>
            <a:endParaRPr lang="en-GB" sz="44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371600"/>
            <a:ext cx="8686800" cy="5105400"/>
          </a:xfrm>
        </p:spPr>
        <p:txBody>
          <a:bodyPr/>
          <a:lstStyle/>
          <a:p>
            <a:pPr marL="457200" lvl="0" indent="-457200">
              <a:buClrTx/>
              <a:buSzPct val="100000"/>
              <a:buFont typeface="+mj-lt"/>
              <a:buAutoNum type="arabicPeriod"/>
            </a:pPr>
            <a:r>
              <a:rPr lang="en-US" sz="2200" b="1" i="1" dirty="0" smtClean="0">
                <a:latin typeface="Times New Roman" pitchFamily="18" charset="0"/>
                <a:cs typeface="Times New Roman" pitchFamily="18" charset="0"/>
              </a:rPr>
              <a:t>State forest enterprises manage land inefficiently:</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SFE land produces $500 per hectare per year, compared to $1,350 per hectare by a small-scale farmer</a:t>
            </a:r>
            <a:endParaRPr lang="en-GB" sz="2200" dirty="0" smtClean="0">
              <a:latin typeface="Times New Roman" pitchFamily="18" charset="0"/>
              <a:cs typeface="Times New Roman" pitchFamily="18" charset="0"/>
            </a:endParaRPr>
          </a:p>
          <a:p>
            <a:pPr marL="457200" lvl="0" indent="-457200">
              <a:buClrTx/>
              <a:buSzPct val="100000"/>
              <a:buFont typeface="+mj-lt"/>
              <a:buAutoNum type="arabicPeriod"/>
            </a:pPr>
            <a:r>
              <a:rPr lang="en-US" sz="2200" b="1" i="1" dirty="0" smtClean="0">
                <a:latin typeface="Times New Roman" pitchFamily="18" charset="0"/>
                <a:cs typeface="Times New Roman" pitchFamily="18" charset="0"/>
              </a:rPr>
              <a:t>SFEs create few jobs and make little contribution to poverty reduction: </a:t>
            </a:r>
            <a:r>
              <a:rPr lang="en-US" sz="2200" dirty="0" smtClean="0">
                <a:latin typeface="Times New Roman" pitchFamily="18" charset="0"/>
                <a:cs typeface="Times New Roman" pitchFamily="18" charset="0"/>
              </a:rPr>
              <a:t>SFEs only provided 267,000 jobs (0.5% of the total national work force). Average monthly income of SFE workers is less than $100, compared to $250 for workers in private agriculture companies </a:t>
            </a:r>
            <a:endParaRPr lang="en-GB" sz="2200" dirty="0" smtClean="0">
              <a:latin typeface="Times New Roman" pitchFamily="18" charset="0"/>
              <a:cs typeface="Times New Roman" pitchFamily="18" charset="0"/>
            </a:endParaRPr>
          </a:p>
          <a:p>
            <a:pPr marL="457200" lvl="0" indent="-457200">
              <a:buClrTx/>
              <a:buSzPct val="100000"/>
              <a:buFont typeface="+mj-lt"/>
              <a:buAutoNum type="arabicPeriod"/>
            </a:pPr>
            <a:r>
              <a:rPr lang="en-US" sz="2200" b="1" i="1" dirty="0" smtClean="0">
                <a:latin typeface="Times New Roman" pitchFamily="18" charset="0"/>
                <a:cs typeface="Times New Roman" pitchFamily="18" charset="0"/>
              </a:rPr>
              <a:t>Local people cannot access forest land for their livelihood and religious needs:</a:t>
            </a:r>
            <a:r>
              <a:rPr lang="en-US" sz="2200" b="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In many cases, people are not even allowed to collect firewood, bamboo, or mushrooms from forests just a few meters distant from their homes.  </a:t>
            </a:r>
            <a:endParaRPr lang="en-GB" sz="2200" dirty="0" smtClean="0">
              <a:latin typeface="Times New Roman" pitchFamily="18" charset="0"/>
              <a:cs typeface="Times New Roman" pitchFamily="18" charset="0"/>
            </a:endParaRPr>
          </a:p>
          <a:p>
            <a:pPr marL="457200" indent="-457200">
              <a:buClrTx/>
              <a:buSzPct val="100000"/>
              <a:buFont typeface="+mj-lt"/>
              <a:buAutoNum type="arabicPeriod"/>
            </a:pPr>
            <a:r>
              <a:rPr lang="en-GB" sz="2200" b="1" i="1" dirty="0" smtClean="0">
                <a:latin typeface="Times New Roman" pitchFamily="18" charset="0"/>
                <a:cs typeface="Times New Roman" pitchFamily="18" charset="0"/>
              </a:rPr>
              <a:t>Land encroachment and conflict between SFEs and local people are regular occurrences: </a:t>
            </a:r>
            <a:r>
              <a:rPr lang="en-GB" sz="2200" dirty="0" smtClean="0">
                <a:latin typeface="Times New Roman" pitchFamily="18" charset="0"/>
                <a:cs typeface="Times New Roman" pitchFamily="18" charset="0"/>
              </a:rPr>
              <a:t>In 2015, the total area of land under conflict between SFEs and local people is about 39,950 hectares.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1143000"/>
          </a:xfrm>
        </p:spPr>
        <p:txBody>
          <a:bodyPr/>
          <a:lstStyle/>
          <a:p>
            <a:pPr algn="l"/>
            <a:r>
              <a:rPr lang="en-GB" sz="4000" b="1" dirty="0" smtClean="0">
                <a:solidFill>
                  <a:srgbClr val="009900"/>
                </a:solidFill>
                <a:latin typeface="Times New Roman" pitchFamily="18" charset="0"/>
                <a:cs typeface="Times New Roman" pitchFamily="18" charset="0"/>
              </a:rPr>
              <a:t>Government policy towards innovation of SFEs</a:t>
            </a:r>
            <a:endParaRPr lang="en-GB" sz="40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47800"/>
            <a:ext cx="8686800" cy="5029200"/>
          </a:xfrm>
        </p:spPr>
        <p:txBody>
          <a:bodyPr/>
          <a:lstStyle/>
          <a:p>
            <a:pPr marL="514350" indent="-514350">
              <a:buClrTx/>
              <a:buSzPct val="100000"/>
              <a:buFont typeface="+mj-lt"/>
              <a:buAutoNum type="arabicPeriod"/>
            </a:pPr>
            <a:r>
              <a:rPr lang="en-GB" sz="2600" dirty="0" smtClean="0">
                <a:latin typeface="Times New Roman" pitchFamily="18" charset="0"/>
                <a:cs typeface="Times New Roman" pitchFamily="18" charset="0"/>
              </a:rPr>
              <a:t>Since establishment (early 1960s) the SFEs were subsidize by the government for forest exploitation and agricultural cultivation</a:t>
            </a:r>
          </a:p>
          <a:p>
            <a:pPr marL="514350" indent="-514350">
              <a:buClrTx/>
              <a:buSzPct val="100000"/>
              <a:buFont typeface="+mj-lt"/>
              <a:buAutoNum type="arabicPeriod"/>
            </a:pPr>
            <a:r>
              <a:rPr lang="en-GB" sz="2600" dirty="0" smtClean="0">
                <a:latin typeface="Times New Roman" pitchFamily="18" charset="0"/>
                <a:cs typeface="Times New Roman" pitchFamily="18" charset="0"/>
              </a:rPr>
              <a:t>In early 1990 the government has require the SFEs to transfer operation based on the law of enterprise </a:t>
            </a:r>
          </a:p>
          <a:p>
            <a:pPr marL="514350" indent="-514350">
              <a:buClrTx/>
              <a:buSzPct val="100000"/>
              <a:buFont typeface="+mj-lt"/>
              <a:buAutoNum type="arabicPeriod"/>
            </a:pPr>
            <a:r>
              <a:rPr lang="en-GB" sz="2600" dirty="0" smtClean="0">
                <a:latin typeface="Times New Roman" pitchFamily="18" charset="0"/>
                <a:cs typeface="Times New Roman" pitchFamily="18" charset="0"/>
              </a:rPr>
              <a:t>Politburo of communist party’s resolution 28-NQ/TW in 2003 to reform / innovating SFEs. However, the government has fail to implement this process</a:t>
            </a:r>
          </a:p>
          <a:p>
            <a:pPr marL="514350" indent="-514350">
              <a:buClrTx/>
              <a:buSzPct val="100000"/>
              <a:buFont typeface="+mj-lt"/>
              <a:buAutoNum type="arabicPeriod"/>
            </a:pPr>
            <a:r>
              <a:rPr lang="en-GB" sz="2600" dirty="0" smtClean="0">
                <a:latin typeface="Times New Roman" pitchFamily="18" charset="0"/>
                <a:cs typeface="Times New Roman" pitchFamily="18" charset="0"/>
              </a:rPr>
              <a:t>In 2013 the politburo continue to issue the resolution 30-NQ/TW to continue reforming SFEs and the government issue Decree 118/2014 to implement the politburo’s resolution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79375"/>
            <a:ext cx="8836025" cy="1292225"/>
          </a:xfrm>
        </p:spPr>
        <p:txBody>
          <a:bodyPr/>
          <a:lstStyle/>
          <a:p>
            <a:pPr algn="l"/>
            <a:r>
              <a:rPr lang="en-GB" sz="4200" b="1" dirty="0" smtClean="0">
                <a:solidFill>
                  <a:srgbClr val="009900"/>
                </a:solidFill>
                <a:latin typeface="Times New Roman" pitchFamily="18" charset="0"/>
                <a:cs typeface="Times New Roman" pitchFamily="18" charset="0"/>
              </a:rPr>
              <a:t>Land conflict between SFEs and ethnic minority people</a:t>
            </a:r>
            <a:endParaRPr lang="en-GB" sz="42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1524000"/>
            <a:ext cx="4724400" cy="4953000"/>
          </a:xfrm>
          <a:ln w="3175"/>
        </p:spPr>
        <p:txBody>
          <a:bodyPr/>
          <a:lstStyle/>
          <a:p>
            <a:pPr marL="363538" indent="-363538">
              <a:buClrTx/>
              <a:buSzPct val="100000"/>
              <a:buFont typeface="Wingdings" pitchFamily="2" charset="2"/>
              <a:buChar char="Ø"/>
            </a:pPr>
            <a:r>
              <a:rPr lang="en-GB" sz="2400" dirty="0" smtClean="0">
                <a:latin typeface="Times New Roman" pitchFamily="18" charset="0"/>
                <a:cs typeface="Times New Roman" pitchFamily="18" charset="0"/>
              </a:rPr>
              <a:t>About 70% of compliant in Vietnam is related to land. </a:t>
            </a:r>
          </a:p>
          <a:p>
            <a:pPr marL="363538" indent="-363538">
              <a:buClrTx/>
              <a:buSzPct val="100000"/>
              <a:buFont typeface="Wingdings" pitchFamily="2" charset="2"/>
              <a:buChar char="Ø"/>
            </a:pPr>
            <a:r>
              <a:rPr lang="en-GB" sz="2400" dirty="0" smtClean="0">
                <a:latin typeface="Times New Roman" pitchFamily="18" charset="0"/>
                <a:cs typeface="Times New Roman" pitchFamily="18" charset="0"/>
              </a:rPr>
              <a:t>In 2003, there were 5,211 complaint cases, 2006 was 10,650 cases and more in following years</a:t>
            </a:r>
          </a:p>
          <a:p>
            <a:pPr marL="363538" indent="-363538">
              <a:buClrTx/>
              <a:buSzPct val="100000"/>
              <a:buFont typeface="Wingdings" pitchFamily="2" charset="2"/>
              <a:buChar char="Ø"/>
            </a:pPr>
            <a:r>
              <a:rPr lang="en-GB" sz="2400" dirty="0" smtClean="0">
                <a:latin typeface="Times New Roman" pitchFamily="18" charset="0"/>
                <a:cs typeface="Times New Roman" pitchFamily="18" charset="0"/>
              </a:rPr>
              <a:t>Three case studies:</a:t>
            </a:r>
          </a:p>
          <a:p>
            <a:pPr marL="638176" lvl="1" indent="-363538">
              <a:buClrTx/>
              <a:buSzPct val="100000"/>
              <a:buFont typeface="Wingdings" pitchFamily="2" charset="2"/>
              <a:buChar char="§"/>
            </a:pPr>
            <a:r>
              <a:rPr lang="en-GB" dirty="0" smtClean="0">
                <a:solidFill>
                  <a:schemeClr val="tx1"/>
                </a:solidFill>
                <a:latin typeface="Times New Roman" pitchFamily="18" charset="0"/>
                <a:cs typeface="Times New Roman" pitchFamily="18" charset="0"/>
              </a:rPr>
              <a:t>Land conflicts in Lang Son province, North-eastern of VN</a:t>
            </a:r>
          </a:p>
          <a:p>
            <a:pPr marL="638176" lvl="1" indent="-363538">
              <a:buClrTx/>
              <a:buSzPct val="100000"/>
              <a:buFont typeface="Wingdings" pitchFamily="2" charset="2"/>
              <a:buChar char="§"/>
            </a:pPr>
            <a:r>
              <a:rPr lang="en-GB" dirty="0" smtClean="0">
                <a:solidFill>
                  <a:schemeClr val="tx1"/>
                </a:solidFill>
                <a:latin typeface="Times New Roman" pitchFamily="18" charset="0"/>
                <a:cs typeface="Times New Roman" pitchFamily="18" charset="0"/>
              </a:rPr>
              <a:t>Land and forest conflicts in Quang Binh province, Central of VN</a:t>
            </a:r>
          </a:p>
          <a:p>
            <a:pPr marL="638176" lvl="1" indent="-363538">
              <a:buClrTx/>
              <a:buSzPct val="100000"/>
              <a:buFont typeface="Wingdings" pitchFamily="2" charset="2"/>
              <a:buChar char="§"/>
            </a:pPr>
            <a:r>
              <a:rPr lang="en-GB" dirty="0" smtClean="0">
                <a:solidFill>
                  <a:schemeClr val="tx1"/>
                </a:solidFill>
                <a:latin typeface="Times New Roman" pitchFamily="18" charset="0"/>
                <a:cs typeface="Times New Roman" pitchFamily="18" charset="0"/>
              </a:rPr>
              <a:t>Land and forest conflicts in Lam Dong province, Central Highlands</a:t>
            </a:r>
          </a:p>
          <a:p>
            <a:pPr marL="514350" indent="-514350">
              <a:buClrTx/>
              <a:buSzPct val="100000"/>
              <a:buNone/>
            </a:pPr>
            <a:endParaRPr lang="en-GB" sz="2400" dirty="0" smtClean="0">
              <a:latin typeface="Times New Roman" pitchFamily="18" charset="0"/>
              <a:cs typeface="Times New Roman" pitchFamily="18" charset="0"/>
            </a:endParaRPr>
          </a:p>
        </p:txBody>
      </p:sp>
      <p:pic>
        <p:nvPicPr>
          <p:cNvPr id="4" name="Picture 3" descr="C:\Users\TOXUAN~1\AppData\Local\Temp\QuangBinh_LangSon_DakLak_LamDong_BandW.TIF"/>
          <p:cNvPicPr/>
          <p:nvPr/>
        </p:nvPicPr>
        <p:blipFill>
          <a:blip r:embed="rId2" cstate="print"/>
          <a:srcRect/>
          <a:stretch>
            <a:fillRect/>
          </a:stretch>
        </p:blipFill>
        <p:spPr bwMode="auto">
          <a:xfrm>
            <a:off x="5029200" y="1386114"/>
            <a:ext cx="3958770" cy="50146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758825"/>
          </a:xfrm>
        </p:spPr>
        <p:txBody>
          <a:bodyPr/>
          <a:lstStyle/>
          <a:p>
            <a:pPr algn="l"/>
            <a:r>
              <a:rPr lang="en-GB" sz="4200" b="1" dirty="0" smtClean="0">
                <a:solidFill>
                  <a:srgbClr val="009900"/>
                </a:solidFill>
                <a:latin typeface="Times New Roman" pitchFamily="18" charset="0"/>
                <a:cs typeface="Times New Roman" pitchFamily="18" charset="0"/>
              </a:rPr>
              <a:t>Land conflict in Lang Son province</a:t>
            </a:r>
            <a:endParaRPr lang="en-GB" sz="42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371600"/>
            <a:ext cx="8686800" cy="5029200"/>
          </a:xfrm>
        </p:spPr>
        <p:txBody>
          <a:bodyPr/>
          <a:lstStyle/>
          <a:p>
            <a:pPr marL="514350" indent="-514350">
              <a:buClrTx/>
              <a:buSzPct val="100000"/>
              <a:buFont typeface="+mj-lt"/>
              <a:buAutoNum type="arabicPeriod"/>
            </a:pPr>
            <a:r>
              <a:rPr lang="en-GB" sz="2400" dirty="0" smtClean="0">
                <a:latin typeface="Times New Roman" pitchFamily="18" charset="0"/>
                <a:cs typeface="Times New Roman" pitchFamily="18" charset="0"/>
              </a:rPr>
              <a:t>Dong </a:t>
            </a:r>
            <a:r>
              <a:rPr lang="en-GB" sz="2400" dirty="0" err="1" smtClean="0">
                <a:latin typeface="Times New Roman" pitchFamily="18" charset="0"/>
                <a:cs typeface="Times New Roman" pitchFamily="18" charset="0"/>
              </a:rPr>
              <a:t>Bac</a:t>
            </a:r>
            <a:r>
              <a:rPr lang="en-GB" sz="2400" dirty="0" smtClean="0">
                <a:latin typeface="Times New Roman" pitchFamily="18" charset="0"/>
                <a:cs typeface="Times New Roman" pitchFamily="18" charset="0"/>
              </a:rPr>
              <a:t> SFE was established in early 1960 to manage 21,825 hectares of land and forest</a:t>
            </a:r>
          </a:p>
          <a:p>
            <a:pPr marL="514350" indent="-514350">
              <a:buClrTx/>
              <a:buSzPct val="100000"/>
              <a:buFont typeface="+mj-lt"/>
              <a:buAutoNum type="arabicPeriod"/>
            </a:pPr>
            <a:r>
              <a:rPr lang="en-GB" sz="2400" dirty="0" smtClean="0">
                <a:latin typeface="Times New Roman" pitchFamily="18" charset="0"/>
                <a:cs typeface="Times New Roman" pitchFamily="18" charset="0"/>
              </a:rPr>
              <a:t>More than 80% of local people live in the area are the </a:t>
            </a:r>
            <a:r>
              <a:rPr lang="en-GB" sz="2400" dirty="0" err="1" smtClean="0">
                <a:latin typeface="Times New Roman" pitchFamily="18" charset="0"/>
                <a:cs typeface="Times New Roman" pitchFamily="18" charset="0"/>
              </a:rPr>
              <a:t>Nung</a:t>
            </a:r>
            <a:r>
              <a:rPr lang="en-GB" sz="2400" dirty="0" smtClean="0">
                <a:latin typeface="Times New Roman" pitchFamily="18" charset="0"/>
                <a:cs typeface="Times New Roman" pitchFamily="18" charset="0"/>
              </a:rPr>
              <a:t> and Cao Lan ethnic minority people </a:t>
            </a:r>
          </a:p>
          <a:p>
            <a:pPr marL="514350" indent="-514350">
              <a:buClrTx/>
              <a:buSzPct val="100000"/>
              <a:buFont typeface="+mj-lt"/>
              <a:buAutoNum type="arabicPeriod"/>
            </a:pPr>
            <a:r>
              <a:rPr lang="en-GB" sz="2400" dirty="0" smtClean="0">
                <a:latin typeface="Times New Roman" pitchFamily="18" charset="0"/>
                <a:cs typeface="Times New Roman" pitchFamily="18" charset="0"/>
              </a:rPr>
              <a:t>Due to lack of human resources, the Company contract to the people to plan Eucalyptus on the land. After 7 years, when plantation harvested, people have to pay </a:t>
            </a:r>
            <a:r>
              <a:rPr lang="en-US" sz="2400" dirty="0" smtClean="0">
                <a:latin typeface="Times New Roman" pitchFamily="18" charset="0"/>
                <a:cs typeface="Times New Roman" pitchFamily="18" charset="0"/>
              </a:rPr>
              <a:t>35-70 m</a:t>
            </a:r>
            <a:r>
              <a:rPr lang="en-US" sz="2400" baseline="30000" dirty="0" smtClean="0">
                <a:latin typeface="Times New Roman" pitchFamily="18" charset="0"/>
                <a:cs typeface="Times New Roman" pitchFamily="18" charset="0"/>
              </a:rPr>
              <a:t>3</a:t>
            </a:r>
            <a:r>
              <a:rPr lang="en-US" sz="2400" dirty="0" smtClean="0">
                <a:latin typeface="Times New Roman" pitchFamily="18" charset="0"/>
                <a:cs typeface="Times New Roman" pitchFamily="18" charset="0"/>
              </a:rPr>
              <a:t> of timber per hectare, without any investment from the company</a:t>
            </a:r>
          </a:p>
          <a:p>
            <a:pPr marL="514350" indent="-514350">
              <a:buClrTx/>
              <a:buSzPct val="100000"/>
              <a:buFont typeface="+mj-lt"/>
              <a:buAutoNum type="arabicPeriod"/>
            </a:pPr>
            <a:r>
              <a:rPr lang="en-US" sz="2400" dirty="0" smtClean="0">
                <a:latin typeface="Times New Roman" pitchFamily="18" charset="0"/>
                <a:cs typeface="Times New Roman" pitchFamily="18" charset="0"/>
              </a:rPr>
              <a:t>People blame the company as “new landlord” and therefore encroaching the land as well as not return land to company after harvesting</a:t>
            </a:r>
            <a:endParaRPr lang="en-GB" sz="2400" dirty="0" smtClean="0">
              <a:latin typeface="Times New Roman" pitchFamily="18" charset="0"/>
              <a:cs typeface="Times New Roman" pitchFamily="18" charset="0"/>
            </a:endParaRPr>
          </a:p>
          <a:p>
            <a:pPr marL="514350" indent="-514350">
              <a:buClrTx/>
              <a:buSzPct val="100000"/>
              <a:buFont typeface="+mj-lt"/>
              <a:buAutoNum type="arabicPeriod"/>
            </a:pPr>
            <a:r>
              <a:rPr lang="en-GB" sz="2400" dirty="0" smtClean="0">
                <a:latin typeface="Times New Roman" pitchFamily="18" charset="0"/>
                <a:cs typeface="Times New Roman" pitchFamily="18" charset="0"/>
              </a:rPr>
              <a:t>In 2013, there were 17,095 hectare of land (account for 78.3%) in conflict with people</a:t>
            </a:r>
          </a:p>
          <a:p>
            <a:pPr marL="514350" indent="-514350">
              <a:buClrTx/>
              <a:buSzPct val="100000"/>
              <a:buFont typeface="+mj-lt"/>
              <a:buAutoNum type="arabicPeriod"/>
            </a:pPr>
            <a:endParaRPr lang="en-GB" sz="2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1143000"/>
          </a:xfrm>
        </p:spPr>
        <p:txBody>
          <a:bodyPr/>
          <a:lstStyle/>
          <a:p>
            <a:pPr algn="l"/>
            <a:r>
              <a:rPr lang="en-GB" sz="4000" b="1" dirty="0" smtClean="0">
                <a:solidFill>
                  <a:srgbClr val="009900"/>
                </a:solidFill>
                <a:latin typeface="Times New Roman" pitchFamily="18" charset="0"/>
                <a:cs typeface="Times New Roman" pitchFamily="18" charset="0"/>
              </a:rPr>
              <a:t>Land and forest conflict in Quang Binh province</a:t>
            </a:r>
            <a:endParaRPr lang="en-GB" sz="40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371600"/>
            <a:ext cx="8686800" cy="5486400"/>
          </a:xfrm>
        </p:spPr>
        <p:txBody>
          <a:bodyPr/>
          <a:lstStyle/>
          <a:p>
            <a:pPr marL="514350" indent="-514350">
              <a:buClrTx/>
              <a:buSzPct val="100000"/>
              <a:buFont typeface="+mj-lt"/>
              <a:buAutoNum type="arabicPeriod"/>
            </a:pPr>
            <a:r>
              <a:rPr lang="en-GB" sz="2200" dirty="0" smtClean="0">
                <a:latin typeface="Times New Roman" pitchFamily="18" charset="0"/>
                <a:cs typeface="Times New Roman" pitchFamily="18" charset="0"/>
              </a:rPr>
              <a:t>Long Dai company was transfer from forestry cooperative in 1989 and manage 100,035 hectares, of which 71,000 hectares is natural forest</a:t>
            </a:r>
          </a:p>
          <a:p>
            <a:pPr marL="514350" indent="-514350">
              <a:buClrTx/>
              <a:buSzPct val="100000"/>
              <a:buFont typeface="+mj-lt"/>
              <a:buAutoNum type="arabicPeriod"/>
            </a:pPr>
            <a:r>
              <a:rPr lang="en-GB" sz="2200" dirty="0" smtClean="0">
                <a:latin typeface="Times New Roman" pitchFamily="18" charset="0"/>
                <a:cs typeface="Times New Roman" pitchFamily="18" charset="0"/>
              </a:rPr>
              <a:t>Van Kieu ethnic minority people live in Truong Son commune, which 96 % of land is being managed by Long Dai company</a:t>
            </a:r>
          </a:p>
          <a:p>
            <a:pPr marL="514350" indent="-514350">
              <a:buClrTx/>
              <a:buSzPct val="100000"/>
              <a:buFont typeface="+mj-lt"/>
              <a:buAutoNum type="arabicPeriod"/>
            </a:pPr>
            <a:r>
              <a:rPr lang="en-GB" sz="2200" dirty="0" smtClean="0">
                <a:latin typeface="Times New Roman" pitchFamily="18" charset="0"/>
                <a:cs typeface="Times New Roman" pitchFamily="18" charset="0"/>
              </a:rPr>
              <a:t>Local ethnic minority people only allocate about 0.8 hectares of land per household – since each staff of Long Dai company manage about 1,000 hectares of land and forest</a:t>
            </a:r>
          </a:p>
          <a:p>
            <a:pPr marL="514350" indent="-514350">
              <a:buClrTx/>
              <a:buSzPct val="100000"/>
              <a:buFont typeface="+mj-lt"/>
              <a:buAutoNum type="arabicPeriod"/>
            </a:pPr>
            <a:r>
              <a:rPr lang="en-GB" sz="2200" dirty="0" smtClean="0">
                <a:latin typeface="Times New Roman" pitchFamily="18" charset="0"/>
                <a:cs typeface="Times New Roman" pitchFamily="18" charset="0"/>
              </a:rPr>
              <a:t>In </a:t>
            </a:r>
            <a:r>
              <a:rPr lang="en-GB" sz="2200" dirty="0" err="1" smtClean="0">
                <a:latin typeface="Times New Roman" pitchFamily="18" charset="0"/>
                <a:cs typeface="Times New Roman" pitchFamily="18" charset="0"/>
              </a:rPr>
              <a:t>Khe</a:t>
            </a:r>
            <a:r>
              <a:rPr lang="en-GB" sz="2200" dirty="0" smtClean="0">
                <a:latin typeface="Times New Roman" pitchFamily="18" charset="0"/>
                <a:cs typeface="Times New Roman" pitchFamily="18" charset="0"/>
              </a:rPr>
              <a:t> Cat village: 100% household lack of land and poverty rate is 80%. People don’t receive contract from the company, therefore, land conflict has been increasing</a:t>
            </a:r>
          </a:p>
          <a:p>
            <a:pPr lvl="2" indent="-285750">
              <a:buClrTx/>
              <a:buSzPct val="100000"/>
              <a:buFont typeface="Wingdings" pitchFamily="2" charset="2"/>
              <a:buChar char="Ø"/>
            </a:pPr>
            <a:r>
              <a:rPr lang="en-US" sz="1900" dirty="0" smtClean="0">
                <a:solidFill>
                  <a:schemeClr val="tx1"/>
                </a:solidFill>
                <a:latin typeface="Times New Roman" pitchFamily="18" charset="0"/>
                <a:cs typeface="Times New Roman" pitchFamily="18" charset="0"/>
              </a:rPr>
              <a:t>Local households immediately plant cassava in the Company’s most recently logged-over plantations</a:t>
            </a:r>
            <a:endParaRPr lang="en-GB" sz="1900" dirty="0" smtClean="0">
              <a:solidFill>
                <a:schemeClr val="tx1"/>
              </a:solidFill>
              <a:latin typeface="Times New Roman" pitchFamily="18" charset="0"/>
              <a:cs typeface="Times New Roman" pitchFamily="18" charset="0"/>
            </a:endParaRPr>
          </a:p>
          <a:p>
            <a:pPr lvl="2" indent="-285750">
              <a:buClrTx/>
              <a:buSzPct val="100000"/>
              <a:buFont typeface="Wingdings" pitchFamily="2" charset="2"/>
              <a:buChar char="Ø"/>
            </a:pPr>
            <a:r>
              <a:rPr lang="en-US" sz="1900" dirty="0" smtClean="0">
                <a:solidFill>
                  <a:schemeClr val="tx1"/>
                </a:solidFill>
                <a:latin typeface="Times New Roman" pitchFamily="18" charset="0"/>
                <a:cs typeface="Times New Roman" pitchFamily="18" charset="0"/>
              </a:rPr>
              <a:t>All village households prevent the Company from reforestation </a:t>
            </a:r>
            <a:endParaRPr lang="en-GB" sz="1900" dirty="0" smtClean="0">
              <a:solidFill>
                <a:schemeClr val="tx1"/>
              </a:solidFill>
              <a:latin typeface="Times New Roman" pitchFamily="18" charset="0"/>
              <a:cs typeface="Times New Roman" pitchFamily="18" charset="0"/>
            </a:endParaRPr>
          </a:p>
          <a:p>
            <a:pPr lvl="2" indent="-285750">
              <a:buClrTx/>
              <a:buSzPct val="100000"/>
              <a:buFont typeface="Wingdings" pitchFamily="2" charset="2"/>
              <a:buChar char="Ø"/>
            </a:pPr>
            <a:r>
              <a:rPr lang="en-US" sz="1900" dirty="0" smtClean="0">
                <a:solidFill>
                  <a:schemeClr val="tx1"/>
                </a:solidFill>
                <a:latin typeface="Times New Roman" pitchFamily="18" charset="0"/>
                <a:cs typeface="Times New Roman" pitchFamily="18" charset="0"/>
              </a:rPr>
              <a:t>The local households clear forests to produce cassava and plant eucalyptus in the area near the residential areas on the Company’s land.</a:t>
            </a:r>
            <a:endParaRPr lang="en-GB" sz="1900" dirty="0" smtClean="0">
              <a:solidFill>
                <a:schemeClr val="tx1"/>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1143000"/>
          </a:xfrm>
        </p:spPr>
        <p:txBody>
          <a:bodyPr/>
          <a:lstStyle/>
          <a:p>
            <a:pPr algn="l"/>
            <a:r>
              <a:rPr lang="en-GB" sz="4000" b="1" dirty="0" smtClean="0">
                <a:solidFill>
                  <a:srgbClr val="009900"/>
                </a:solidFill>
                <a:latin typeface="Times New Roman" pitchFamily="18" charset="0"/>
                <a:cs typeface="Times New Roman" pitchFamily="18" charset="0"/>
              </a:rPr>
              <a:t>Land and forest conflict in Lam Dong province</a:t>
            </a:r>
            <a:endParaRPr lang="en-GB" sz="40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524000"/>
            <a:ext cx="8686800" cy="4876800"/>
          </a:xfrm>
        </p:spPr>
        <p:txBody>
          <a:bodyPr/>
          <a:lstStyle/>
          <a:p>
            <a:pPr marL="514350" indent="-514350">
              <a:buClrTx/>
              <a:buSzPct val="100000"/>
              <a:buFont typeface="+mj-lt"/>
              <a:buAutoNum type="arabicPeriod"/>
            </a:pPr>
            <a:r>
              <a:rPr lang="en-GB" sz="2400" dirty="0" smtClean="0">
                <a:latin typeface="Times New Roman" pitchFamily="18" charset="0"/>
                <a:cs typeface="Times New Roman" pitchFamily="18" charset="0"/>
              </a:rPr>
              <a:t>Loc </a:t>
            </a:r>
            <a:r>
              <a:rPr lang="en-GB" sz="2400" dirty="0" err="1" smtClean="0">
                <a:latin typeface="Times New Roman" pitchFamily="18" charset="0"/>
                <a:cs typeface="Times New Roman" pitchFamily="18" charset="0"/>
              </a:rPr>
              <a:t>Bac</a:t>
            </a:r>
            <a:r>
              <a:rPr lang="en-GB" sz="2400" dirty="0" smtClean="0">
                <a:latin typeface="Times New Roman" pitchFamily="18" charset="0"/>
                <a:cs typeface="Times New Roman" pitchFamily="18" charset="0"/>
              </a:rPr>
              <a:t> company established in 2008, to manage 32,849 hectares of land and forest</a:t>
            </a:r>
          </a:p>
          <a:p>
            <a:pPr marL="514350" indent="-514350">
              <a:buClrTx/>
              <a:buSzPct val="100000"/>
              <a:buFont typeface="+mj-lt"/>
              <a:buAutoNum type="arabicPeriod"/>
            </a:pPr>
            <a:r>
              <a:rPr lang="en-GB" sz="2400" dirty="0" smtClean="0">
                <a:latin typeface="Times New Roman" pitchFamily="18" charset="0"/>
                <a:cs typeface="Times New Roman" pitchFamily="18" charset="0"/>
              </a:rPr>
              <a:t>About 61% of total 3,370 people in Loc </a:t>
            </a:r>
            <a:r>
              <a:rPr lang="en-GB" sz="2400" dirty="0" err="1" smtClean="0">
                <a:latin typeface="Times New Roman" pitchFamily="18" charset="0"/>
                <a:cs typeface="Times New Roman" pitchFamily="18" charset="0"/>
              </a:rPr>
              <a:t>Bac</a:t>
            </a:r>
            <a:r>
              <a:rPr lang="en-GB" sz="2400" dirty="0" smtClean="0">
                <a:latin typeface="Times New Roman" pitchFamily="18" charset="0"/>
                <a:cs typeface="Times New Roman" pitchFamily="18" charset="0"/>
              </a:rPr>
              <a:t> commune are Chau Ma ethnic minority people. 90% area of the commune managed by the company</a:t>
            </a:r>
          </a:p>
          <a:p>
            <a:pPr marL="514350" indent="-514350">
              <a:buClrTx/>
              <a:buSzPct val="100000"/>
              <a:buFont typeface="+mj-lt"/>
              <a:buAutoNum type="arabicPeriod"/>
            </a:pPr>
            <a:r>
              <a:rPr lang="en-GB" sz="2400" dirty="0" smtClean="0">
                <a:latin typeface="Times New Roman" pitchFamily="18" charset="0"/>
                <a:cs typeface="Times New Roman" pitchFamily="18" charset="0"/>
              </a:rPr>
              <a:t>In 2008, under implementation of Communist party resolution 28, estimated 5,000 hectares of land and forest will be re-allocated for local people. However, by 2012, all of these land was allocated for 16 rubber companies from outside</a:t>
            </a:r>
          </a:p>
          <a:p>
            <a:pPr marL="514350" indent="-514350">
              <a:buClrTx/>
              <a:buSzPct val="100000"/>
              <a:buFont typeface="+mj-lt"/>
              <a:buAutoNum type="arabicPeriod"/>
            </a:pPr>
            <a:r>
              <a:rPr lang="en-GB" sz="2400" dirty="0" smtClean="0">
                <a:latin typeface="Times New Roman" pitchFamily="18" charset="0"/>
                <a:cs typeface="Times New Roman" pitchFamily="18" charset="0"/>
              </a:rPr>
              <a:t>Land conflict has been dramatically increase and sometimes resulting in fighting such as: villagers attacked and ruined the office of rubber company and frequently </a:t>
            </a:r>
            <a:r>
              <a:rPr lang="en-GB" sz="2400" dirty="0" err="1" smtClean="0">
                <a:latin typeface="Times New Roman" pitchFamily="18" charset="0"/>
                <a:cs typeface="Times New Roman" pitchFamily="18" charset="0"/>
              </a:rPr>
              <a:t>submiting</a:t>
            </a:r>
            <a:r>
              <a:rPr lang="en-GB" sz="2400" dirty="0" smtClean="0">
                <a:latin typeface="Times New Roman" pitchFamily="18" charset="0"/>
                <a:cs typeface="Times New Roman" pitchFamily="18" charset="0"/>
              </a:rPr>
              <a:t> petitions to the local government to ask for land allocation </a:t>
            </a:r>
          </a:p>
          <a:p>
            <a:pPr marL="514350" indent="-514350">
              <a:buClrTx/>
              <a:buSzPct val="100000"/>
              <a:buFont typeface="+mj-lt"/>
              <a:buAutoNum type="arabicPeriod"/>
            </a:pPr>
            <a:endParaRPr lang="en-GB" sz="2400"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75" y="1600200"/>
            <a:ext cx="8836025" cy="1600200"/>
          </a:xfrm>
        </p:spPr>
        <p:txBody>
          <a:bodyPr/>
          <a:lstStyle/>
          <a:p>
            <a:pPr algn="l"/>
            <a:r>
              <a:rPr lang="en-GB" sz="4800" b="1" dirty="0" smtClean="0">
                <a:solidFill>
                  <a:schemeClr val="tx1"/>
                </a:solidFill>
                <a:latin typeface="Times New Roman" pitchFamily="18" charset="0"/>
                <a:cs typeface="Times New Roman" pitchFamily="18" charset="0"/>
              </a:rPr>
              <a:t>2. </a:t>
            </a:r>
            <a:r>
              <a:rPr lang="en-US" sz="4800" b="1" dirty="0" smtClean="0">
                <a:solidFill>
                  <a:schemeClr val="tx1"/>
                </a:solidFill>
                <a:latin typeface="Times New Roman" pitchFamily="18" charset="0"/>
                <a:cs typeface="Times New Roman" pitchFamily="18" charset="0"/>
              </a:rPr>
              <a:t>Conclusions and Policy Recommendations</a:t>
            </a:r>
            <a:endParaRPr lang="en-GB" sz="4800" b="1" dirty="0">
              <a:solidFill>
                <a:schemeClr val="tx1"/>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838200"/>
          </a:xfrm>
        </p:spPr>
        <p:txBody>
          <a:bodyPr/>
          <a:lstStyle/>
          <a:p>
            <a:pPr algn="l"/>
            <a:r>
              <a:rPr lang="en-GB" sz="4400" b="1" dirty="0" smtClean="0">
                <a:solidFill>
                  <a:srgbClr val="009900"/>
                </a:solidFill>
                <a:latin typeface="Times New Roman" pitchFamily="18" charset="0"/>
                <a:cs typeface="Times New Roman" pitchFamily="18" charset="0"/>
              </a:rPr>
              <a:t>Conclusion </a:t>
            </a:r>
            <a:endParaRPr lang="en-GB" sz="44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371600"/>
            <a:ext cx="8686800" cy="5486400"/>
          </a:xfrm>
        </p:spPr>
        <p:txBody>
          <a:bodyPr/>
          <a:lstStyle/>
          <a:p>
            <a:pPr marL="514350" indent="-514350">
              <a:buClrTx/>
              <a:buSzPct val="100000"/>
              <a:buFont typeface="+mj-lt"/>
              <a:buAutoNum type="arabicPeriod"/>
            </a:pPr>
            <a:r>
              <a:rPr lang="en-US" sz="2400" dirty="0" smtClean="0">
                <a:latin typeface="Times New Roman" pitchFamily="18" charset="0"/>
                <a:cs typeface="Times New Roman" pitchFamily="18" charset="0"/>
              </a:rPr>
              <a:t>The spatial extent of conflicts over forest land is larger than that indicated by Vietnamese government statistics</a:t>
            </a:r>
            <a:r>
              <a:rPr lang="en-GB" sz="2400" dirty="0" smtClean="0">
                <a:latin typeface="Times New Roman" pitchFamily="18" charset="0"/>
                <a:cs typeface="Times New Roman" pitchFamily="18" charset="0"/>
              </a:rPr>
              <a:t>. In Dong </a:t>
            </a:r>
            <a:r>
              <a:rPr lang="en-GB" sz="2400" dirty="0" err="1" smtClean="0">
                <a:latin typeface="Times New Roman" pitchFamily="18" charset="0"/>
                <a:cs typeface="Times New Roman" pitchFamily="18" charset="0"/>
              </a:rPr>
              <a:t>Bac</a:t>
            </a:r>
            <a:r>
              <a:rPr lang="en-GB" sz="2400" dirty="0" smtClean="0">
                <a:latin typeface="Times New Roman" pitchFamily="18" charset="0"/>
                <a:cs typeface="Times New Roman" pitchFamily="18" charset="0"/>
              </a:rPr>
              <a:t> company the real conflict area is 17,095 hectares, compare to less than 1,000 hectares reported.</a:t>
            </a:r>
          </a:p>
          <a:p>
            <a:pPr marL="514350" indent="-514350">
              <a:buClrTx/>
              <a:buSzPct val="100000"/>
              <a:buFont typeface="+mj-lt"/>
              <a:buAutoNum type="arabicPeriod"/>
            </a:pPr>
            <a:r>
              <a:rPr lang="en-GB" sz="2400" dirty="0" smtClean="0">
                <a:latin typeface="Times New Roman" pitchFamily="18" charset="0"/>
                <a:cs typeface="Times New Roman" pitchFamily="18" charset="0"/>
              </a:rPr>
              <a:t>Land conflicts are taking in different forms from: Submitting petition to the government, encroaching land, clearing forest of the company, preventing company to plant forest and attacking company’s office...</a:t>
            </a:r>
          </a:p>
          <a:p>
            <a:pPr marL="514350" indent="-514350">
              <a:buClrTx/>
              <a:buSzPct val="100000"/>
              <a:buFont typeface="+mj-lt"/>
              <a:buAutoNum type="arabicPeriod"/>
            </a:pPr>
            <a:r>
              <a:rPr lang="en-GB" sz="2400" dirty="0" smtClean="0">
                <a:latin typeface="Times New Roman" pitchFamily="18" charset="0"/>
                <a:cs typeface="Times New Roman" pitchFamily="18" charset="0"/>
              </a:rPr>
              <a:t>The main reason for conflicts are including: (1) Unfair in land distribution and utilization, (2) People are lacking productive land, (3) Increasing role of commercial agriculture market, and (4) Local authorities lack effective mechanism to address conflict</a:t>
            </a:r>
          </a:p>
          <a:p>
            <a:pPr marL="514350" indent="-514350">
              <a:buClrTx/>
              <a:buSzPct val="100000"/>
              <a:buFont typeface="+mj-lt"/>
              <a:buAutoNum type="arabicPeriod"/>
            </a:pPr>
            <a:r>
              <a:rPr lang="en-GB" sz="2400" dirty="0" smtClean="0">
                <a:latin typeface="Times New Roman" pitchFamily="18" charset="0"/>
                <a:cs typeface="Times New Roman" pitchFamily="18" charset="0"/>
              </a:rPr>
              <a:t>Government has issued several policies innovate SFEs and reducing conflicts but still has not been effecting yet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758825"/>
          </a:xfrm>
        </p:spPr>
        <p:txBody>
          <a:bodyPr/>
          <a:lstStyle/>
          <a:p>
            <a:pPr algn="l"/>
            <a:r>
              <a:rPr lang="en-GB" sz="4400" b="1" dirty="0" smtClean="0">
                <a:solidFill>
                  <a:srgbClr val="009900"/>
                </a:solidFill>
                <a:latin typeface="Times New Roman" pitchFamily="18" charset="0"/>
                <a:cs typeface="Times New Roman" pitchFamily="18" charset="0"/>
              </a:rPr>
              <a:t>Recommendations </a:t>
            </a:r>
            <a:endParaRPr lang="en-GB" sz="44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33286"/>
            <a:ext cx="8763000" cy="4876800"/>
          </a:xfrm>
        </p:spPr>
        <p:txBody>
          <a:bodyPr/>
          <a:lstStyle/>
          <a:p>
            <a:pPr marL="0" indent="0">
              <a:spcAft>
                <a:spcPts val="600"/>
              </a:spcAft>
              <a:buClrTx/>
              <a:buSzPct val="100000"/>
              <a:buNone/>
            </a:pPr>
            <a:r>
              <a:rPr lang="en-GB" sz="2800" dirty="0" smtClean="0">
                <a:latin typeface="Times New Roman" pitchFamily="18" charset="0"/>
                <a:cs typeface="Times New Roman" pitchFamily="18" charset="0"/>
              </a:rPr>
              <a:t>Vietnam being implementing the politburo resolution 30-NQ/TW in 2013, it is recommend that: </a:t>
            </a:r>
          </a:p>
          <a:p>
            <a:pPr marL="457200" lvl="0" indent="-457200">
              <a:buClrTx/>
              <a:buSzPct val="100000"/>
              <a:buFont typeface="+mj-lt"/>
              <a:buAutoNum type="arabicPeriod"/>
            </a:pPr>
            <a:r>
              <a:rPr lang="en-US" sz="2400" dirty="0" smtClean="0">
                <a:latin typeface="Times New Roman" pitchFamily="18" charset="0"/>
                <a:cs typeface="Times New Roman" pitchFamily="18" charset="0"/>
              </a:rPr>
              <a:t>Develop a framework for overall evaluation of the effectiveness and assessment of current land use of SFEs</a:t>
            </a:r>
            <a:endParaRPr lang="en-GB" sz="2400" dirty="0" smtClean="0">
              <a:latin typeface="Times New Roman" pitchFamily="18" charset="0"/>
              <a:cs typeface="Times New Roman" pitchFamily="18" charset="0"/>
            </a:endParaRPr>
          </a:p>
          <a:p>
            <a:pPr marL="457200" lvl="0" indent="-457200">
              <a:buClrTx/>
              <a:buSzPct val="100000"/>
              <a:buFont typeface="+mj-lt"/>
              <a:buAutoNum type="arabicPeriod"/>
            </a:pPr>
            <a:r>
              <a:rPr lang="en-US" sz="2400" dirty="0" smtClean="0">
                <a:latin typeface="Times New Roman" pitchFamily="18" charset="0"/>
                <a:cs typeface="Times New Roman" pitchFamily="18" charset="0"/>
              </a:rPr>
              <a:t>Identify solutions and mechanisms to solve land and forest conflicts between SFEs and local people</a:t>
            </a:r>
          </a:p>
          <a:p>
            <a:pPr marL="457200" lvl="0" indent="-457200">
              <a:buClrTx/>
              <a:buSzPct val="100000"/>
              <a:buFont typeface="+mj-lt"/>
              <a:buAutoNum type="arabicPeriod"/>
            </a:pPr>
            <a:r>
              <a:rPr lang="en-US" sz="2400" dirty="0" smtClean="0">
                <a:latin typeface="Times New Roman" pitchFamily="18" charset="0"/>
                <a:cs typeface="Times New Roman" pitchFamily="18" charset="0"/>
              </a:rPr>
              <a:t>Closely monitor process of re-allocating 320,000 hectares of land from SFEs to local people </a:t>
            </a:r>
          </a:p>
          <a:p>
            <a:pPr marL="457200" indent="-457200">
              <a:buClrTx/>
              <a:buSzPct val="100000"/>
              <a:buFont typeface="+mj-lt"/>
              <a:buAutoNum type="arabicPeriod"/>
            </a:pPr>
            <a:r>
              <a:rPr lang="en-US" sz="2400" dirty="0" smtClean="0">
                <a:latin typeface="Times New Roman" pitchFamily="18" charset="0"/>
                <a:cs typeface="Times New Roman" pitchFamily="18" charset="0"/>
              </a:rPr>
              <a:t>The revision of Forestry law in 2017-2018 should ensure that communities have full rights to access to the forest after having land and forest use certificates</a:t>
            </a:r>
          </a:p>
          <a:p>
            <a:pPr marL="457200" lvl="0" indent="-457200">
              <a:buClrTx/>
              <a:buSzPct val="100000"/>
              <a:buFont typeface="+mj-lt"/>
              <a:buAutoNum type="arabicPeriod"/>
            </a:pPr>
            <a:endParaRPr lang="en-GB" sz="2400" dirty="0" smtClean="0">
              <a:latin typeface="Times New Roman" pitchFamily="18" charset="0"/>
              <a:cs typeface="Times New Roman" pitchFamily="18" charset="0"/>
            </a:endParaRPr>
          </a:p>
          <a:p>
            <a:pPr marL="514350" indent="-514350">
              <a:buClrTx/>
              <a:buSzPct val="100000"/>
              <a:buNone/>
            </a:pPr>
            <a:endParaRPr lang="en-GB" sz="2800"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758825"/>
          </a:xfrm>
        </p:spPr>
        <p:txBody>
          <a:bodyPr/>
          <a:lstStyle/>
          <a:p>
            <a:pPr algn="l"/>
            <a:r>
              <a:rPr lang="en-GB" sz="4400" b="1" dirty="0" smtClean="0">
                <a:solidFill>
                  <a:srgbClr val="009900"/>
                </a:solidFill>
                <a:latin typeface="Times New Roman" pitchFamily="18" charset="0"/>
                <a:cs typeface="Times New Roman" pitchFamily="18" charset="0"/>
              </a:rPr>
              <a:t>Recommendations </a:t>
            </a:r>
            <a:endParaRPr lang="en-GB" sz="44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33286"/>
            <a:ext cx="8763000" cy="4876800"/>
          </a:xfrm>
        </p:spPr>
        <p:txBody>
          <a:bodyPr/>
          <a:lstStyle/>
          <a:p>
            <a:pPr marL="457200" lvl="0" indent="-457200">
              <a:buClrTx/>
              <a:buSzPct val="100000"/>
              <a:buFont typeface="+mj-lt"/>
              <a:buAutoNum type="arabicPeriod" startAt="5"/>
            </a:pPr>
            <a:r>
              <a:rPr lang="en-US" sz="2400" dirty="0" smtClean="0">
                <a:latin typeface="Times New Roman" pitchFamily="18" charset="0"/>
                <a:cs typeface="Times New Roman" pitchFamily="18" charset="0"/>
              </a:rPr>
              <a:t>Vietnam need to have solutions to stop land conflicts and clearly re-identify the land boundary between each land users in order to implement and benefit from REDD+ and FLEGT VPA</a:t>
            </a:r>
          </a:p>
          <a:p>
            <a:pPr marL="457200" lvl="0" indent="-457200">
              <a:buClrTx/>
              <a:buSzPct val="100000"/>
              <a:buFont typeface="+mj-lt"/>
              <a:buAutoNum type="arabicPeriod" startAt="5"/>
            </a:pPr>
            <a:r>
              <a:rPr lang="en-US" sz="2400" dirty="0" smtClean="0">
                <a:latin typeface="Times New Roman" pitchFamily="18" charset="0"/>
                <a:cs typeface="Times New Roman" pitchFamily="18" charset="0"/>
              </a:rPr>
              <a:t> WB in Vietnam has play an very active role in country social economic development, poverty reduction and reforming State owned economic sector. Therefore hope the Bank will also pay attention to this innovating SFEs and land conflict between SFEs and local people</a:t>
            </a:r>
          </a:p>
          <a:p>
            <a:pPr marL="457200" lvl="0" indent="-457200">
              <a:buClrTx/>
              <a:buSzPct val="100000"/>
              <a:buFont typeface="+mj-lt"/>
              <a:buAutoNum type="arabicPeriod" startAt="5"/>
            </a:pPr>
            <a:endParaRPr lang="en-GB" sz="2400" dirty="0" smtClean="0">
              <a:latin typeface="Times New Roman" pitchFamily="18" charset="0"/>
              <a:cs typeface="Times New Roman" pitchFamily="18" charset="0"/>
            </a:endParaRPr>
          </a:p>
          <a:p>
            <a:pPr marL="514350" indent="-514350">
              <a:buClrTx/>
              <a:buSzPct val="100000"/>
              <a:buNone/>
            </a:pPr>
            <a:endParaRPr lang="en-GB" sz="2400"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758825"/>
          </a:xfrm>
        </p:spPr>
        <p:txBody>
          <a:bodyPr/>
          <a:lstStyle/>
          <a:p>
            <a:pPr algn="l"/>
            <a:r>
              <a:rPr lang="en-GB" sz="4000" b="1" dirty="0" smtClean="0">
                <a:solidFill>
                  <a:srgbClr val="009900"/>
                </a:solidFill>
                <a:latin typeface="Times New Roman" pitchFamily="18" charset="0"/>
                <a:cs typeface="Times New Roman" pitchFamily="18" charset="0"/>
              </a:rPr>
              <a:t>Introduction</a:t>
            </a:r>
            <a:endParaRPr lang="en-GB" sz="40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152400" y="1371600"/>
            <a:ext cx="8686800" cy="5181600"/>
          </a:xfrm>
        </p:spPr>
        <p:txBody>
          <a:bodyPr/>
          <a:lstStyle/>
          <a:p>
            <a:pPr marL="514350" indent="-514350">
              <a:buClrTx/>
              <a:buSzPct val="100000"/>
              <a:buFont typeface="Wingdings" pitchFamily="2" charset="2"/>
              <a:buChar char="Ø"/>
            </a:pPr>
            <a:r>
              <a:rPr lang="en-US" sz="2400" dirty="0" smtClean="0">
                <a:latin typeface="Times New Roman" pitchFamily="18" charset="0"/>
                <a:cs typeface="Times New Roman" pitchFamily="18" charset="0"/>
              </a:rPr>
              <a:t>Since early 1950s, Vietnamese government nationalized agricultural and forest land throughout the country. </a:t>
            </a:r>
          </a:p>
          <a:p>
            <a:pPr marL="514350" indent="-514350">
              <a:buClrTx/>
              <a:buSzPct val="100000"/>
              <a:buFont typeface="Wingdings" pitchFamily="2" charset="2"/>
              <a:buChar char="Ø"/>
            </a:pPr>
            <a:r>
              <a:rPr lang="en-US" sz="2400" dirty="0" smtClean="0">
                <a:latin typeface="Times New Roman" pitchFamily="18" charset="0"/>
                <a:cs typeface="Times New Roman" pitchFamily="18" charset="0"/>
              </a:rPr>
              <a:t>While agricultural land was de-collectivized since mid-1980s, the majority of forest and forest land has continued to be managed by state enterprises (SFEs). </a:t>
            </a:r>
          </a:p>
          <a:p>
            <a:pPr marL="514350" indent="-514350">
              <a:buClrTx/>
              <a:buSzPct val="100000"/>
              <a:buFont typeface="Wingdings" pitchFamily="2" charset="2"/>
              <a:buChar char="Ø"/>
            </a:pPr>
            <a:r>
              <a:rPr lang="en-US" sz="2400" dirty="0" smtClean="0">
                <a:latin typeface="Times New Roman" pitchFamily="18" charset="0"/>
                <a:cs typeface="Times New Roman" pitchFamily="18" charset="0"/>
              </a:rPr>
              <a:t>This process has cause problem to livelihoods of 53 ethnic minority groups </a:t>
            </a:r>
          </a:p>
          <a:p>
            <a:pPr marL="514350" indent="-514350">
              <a:buClrTx/>
              <a:buSzPct val="100000"/>
              <a:buFont typeface="Wingdings" pitchFamily="2" charset="2"/>
              <a:buChar char="Ø"/>
            </a:pPr>
            <a:r>
              <a:rPr lang="en-US" sz="2400" dirty="0" smtClean="0">
                <a:latin typeface="Times New Roman" pitchFamily="18" charset="0"/>
                <a:cs typeface="Times New Roman" pitchFamily="18" charset="0"/>
              </a:rPr>
              <a:t>Government has issue different policies to change the SFE system. However, in reality conflicts over forest land between SFEs and local people are still widely happened in Vietnam. </a:t>
            </a:r>
          </a:p>
          <a:p>
            <a:pPr marL="0" indent="0">
              <a:buClrTx/>
              <a:buSzPct val="100000"/>
              <a:buNone/>
            </a:pPr>
            <a:r>
              <a:rPr lang="en-US" sz="2400" dirty="0" smtClean="0">
                <a:latin typeface="Times New Roman" pitchFamily="18" charset="0"/>
                <a:cs typeface="Times New Roman" pitchFamily="18" charset="0"/>
              </a:rPr>
              <a:t>This paper to study overall policy / process of reforming SFEs and examine land conflict in 3 provinces in order to draw out recommendation to solve the problem</a:t>
            </a:r>
            <a:endParaRPr lang="en-GB" sz="2400" dirty="0" smtClean="0">
              <a:latin typeface="Times New Roman" pitchFamily="18" charset="0"/>
              <a:cs typeface="Times New Roman" pitchFamily="18" charset="0"/>
            </a:endParaRPr>
          </a:p>
          <a:p>
            <a:pPr marL="514350" indent="-514350">
              <a:buClrTx/>
              <a:buSzPct val="100000"/>
              <a:buNone/>
            </a:pPr>
            <a:endParaRPr lang="en-GB" sz="2600" dirty="0" smtClean="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1831975"/>
            <a:ext cx="8382000" cy="1444625"/>
          </a:xfrm>
        </p:spPr>
        <p:txBody>
          <a:bodyPr/>
          <a:lstStyle/>
          <a:p>
            <a:pPr algn="l"/>
            <a:r>
              <a:rPr lang="en-GB" sz="5400" b="1" dirty="0" smtClean="0">
                <a:solidFill>
                  <a:srgbClr val="009900"/>
                </a:solidFill>
                <a:latin typeface="Times New Roman" pitchFamily="18" charset="0"/>
                <a:cs typeface="Times New Roman" pitchFamily="18" charset="0"/>
              </a:rPr>
              <a:t>Thank you very much </a:t>
            </a:r>
            <a:br>
              <a:rPr lang="en-GB" sz="5400" b="1" dirty="0" smtClean="0">
                <a:solidFill>
                  <a:srgbClr val="009900"/>
                </a:solidFill>
                <a:latin typeface="Times New Roman" pitchFamily="18" charset="0"/>
                <a:cs typeface="Times New Roman" pitchFamily="18" charset="0"/>
              </a:rPr>
            </a:br>
            <a:r>
              <a:rPr lang="en-GB" sz="5400" b="1" dirty="0" smtClean="0">
                <a:solidFill>
                  <a:srgbClr val="009900"/>
                </a:solidFill>
                <a:latin typeface="Times New Roman" pitchFamily="18" charset="0"/>
                <a:cs typeface="Times New Roman" pitchFamily="18" charset="0"/>
              </a:rPr>
              <a:t>for your attention!</a:t>
            </a:r>
            <a:endParaRPr lang="en-GB" sz="5400" b="1" dirty="0">
              <a:solidFill>
                <a:srgbClr val="0099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758825"/>
          </a:xfrm>
        </p:spPr>
        <p:txBody>
          <a:bodyPr/>
          <a:lstStyle/>
          <a:p>
            <a:pPr algn="l"/>
            <a:r>
              <a:rPr lang="en-GB" sz="4200" b="1" dirty="0" smtClean="0">
                <a:solidFill>
                  <a:srgbClr val="009900"/>
                </a:solidFill>
                <a:latin typeface="Times New Roman" pitchFamily="18" charset="0"/>
                <a:cs typeface="Times New Roman" pitchFamily="18" charset="0"/>
              </a:rPr>
              <a:t>Contents of presentation</a:t>
            </a:r>
            <a:endParaRPr lang="en-GB" sz="42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47800"/>
            <a:ext cx="8686800" cy="4953000"/>
          </a:xfrm>
        </p:spPr>
        <p:txBody>
          <a:bodyPr/>
          <a:lstStyle/>
          <a:p>
            <a:pPr marL="514350" indent="-514350" eaLnBrk="1" hangingPunct="1">
              <a:buClr>
                <a:schemeClr val="tx1"/>
              </a:buClr>
              <a:buSzPct val="100000"/>
              <a:buFont typeface="+mj-lt"/>
              <a:buAutoNum type="arabicPeriod"/>
              <a:defRPr/>
            </a:pPr>
            <a:r>
              <a:rPr lang="en-US" sz="2800" dirty="0" smtClean="0">
                <a:latin typeface="Times New Roman" pitchFamily="18" charset="0"/>
                <a:cs typeface="Times New Roman" pitchFamily="18" charset="0"/>
              </a:rPr>
              <a:t>Forest land management in Vietnam and ethnic minority land tenure </a:t>
            </a:r>
          </a:p>
          <a:p>
            <a:pPr marL="514350" indent="-514350" eaLnBrk="1" hangingPunct="1">
              <a:buClr>
                <a:schemeClr val="tx1"/>
              </a:buClr>
              <a:buSzPct val="100000"/>
              <a:buFont typeface="+mj-lt"/>
              <a:buAutoNum type="arabicPeriod"/>
              <a:defRPr/>
            </a:pPr>
            <a:r>
              <a:rPr lang="en-US" sz="2800" dirty="0" smtClean="0">
                <a:latin typeface="Times New Roman" pitchFamily="18" charset="0"/>
                <a:cs typeface="Times New Roman" pitchFamily="18" charset="0"/>
              </a:rPr>
              <a:t>State-owned forest enterprises and land conflict with ethnic minority people/ community</a:t>
            </a:r>
          </a:p>
          <a:p>
            <a:pPr marL="514350" indent="-514350" eaLnBrk="1" hangingPunct="1">
              <a:buClr>
                <a:schemeClr val="tx1"/>
              </a:buClr>
              <a:buSzPct val="100000"/>
              <a:buFont typeface="+mj-lt"/>
              <a:buAutoNum type="arabicPeriod"/>
              <a:defRPr/>
            </a:pPr>
            <a:r>
              <a:rPr lang="en-US" sz="2800" dirty="0" smtClean="0">
                <a:latin typeface="Times New Roman" pitchFamily="18" charset="0"/>
                <a:cs typeface="Times New Roman" pitchFamily="18" charset="0"/>
              </a:rPr>
              <a:t>Conclusions and policy recommendations</a:t>
            </a:r>
          </a:p>
          <a:p>
            <a:pPr marL="514350" indent="-514350">
              <a:buClrTx/>
              <a:buSzPct val="100000"/>
              <a:buNone/>
            </a:pPr>
            <a:endParaRPr lang="en-GB"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752600"/>
            <a:ext cx="8763000" cy="2209800"/>
          </a:xfrm>
        </p:spPr>
        <p:txBody>
          <a:bodyPr/>
          <a:lstStyle/>
          <a:p>
            <a:pPr algn="l"/>
            <a:r>
              <a:rPr lang="en-US" sz="4800" b="1" dirty="0" smtClean="0">
                <a:solidFill>
                  <a:schemeClr val="tx1"/>
                </a:solidFill>
                <a:latin typeface="Times New Roman" pitchFamily="18" charset="0"/>
                <a:cs typeface="Times New Roman" pitchFamily="18" charset="0"/>
              </a:rPr>
              <a:t>1. Forest land management in Vietnam and ethnic minority forestland tenure </a:t>
            </a:r>
            <a:endParaRPr lang="en-GB" sz="4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685800"/>
          </a:xfrm>
        </p:spPr>
        <p:txBody>
          <a:bodyPr/>
          <a:lstStyle/>
          <a:p>
            <a:pPr algn="l"/>
            <a:r>
              <a:rPr lang="en-US" sz="4000" b="1" dirty="0" smtClean="0">
                <a:solidFill>
                  <a:srgbClr val="009900"/>
                </a:solidFill>
                <a:latin typeface="Times New Roman" pitchFamily="18" charset="0"/>
                <a:cs typeface="Times New Roman" pitchFamily="18" charset="0"/>
              </a:rPr>
              <a:t>Forest land management in Vietnam </a:t>
            </a:r>
            <a:endParaRPr lang="en-GB" sz="40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524000"/>
            <a:ext cx="4343400" cy="4876800"/>
          </a:xfrm>
        </p:spPr>
        <p:txBody>
          <a:bodyPr/>
          <a:lstStyle/>
          <a:p>
            <a:pPr marL="514350" indent="-514350">
              <a:buClrTx/>
              <a:buSzPct val="100000"/>
              <a:buNone/>
            </a:pPr>
            <a:r>
              <a:rPr lang="en-GB" sz="2800" b="1" dirty="0" smtClean="0">
                <a:latin typeface="Times New Roman" pitchFamily="18" charset="0"/>
                <a:ea typeface="Arial Unicode MS" pitchFamily="34" charset="-128"/>
                <a:cs typeface="Times New Roman" pitchFamily="18" charset="0"/>
              </a:rPr>
              <a:t>Vietnam: </a:t>
            </a:r>
          </a:p>
          <a:p>
            <a:pPr marL="514350" indent="-514350">
              <a:buClrTx/>
              <a:buSzPct val="100000"/>
              <a:buFont typeface="+mj-lt"/>
              <a:buAutoNum type="arabicPeriod"/>
            </a:pPr>
            <a:r>
              <a:rPr lang="en-GB" sz="2600" dirty="0" smtClean="0">
                <a:latin typeface="Times New Roman" pitchFamily="18" charset="0"/>
                <a:ea typeface="Arial Unicode MS" pitchFamily="34" charset="-128"/>
                <a:cs typeface="Times New Roman" pitchFamily="18" charset="0"/>
              </a:rPr>
              <a:t>Located at South-East Asia with total population of 90 million people in 54 ethnic groups (majority of Vietnamese and 53 ethnic minority groups)</a:t>
            </a:r>
          </a:p>
          <a:p>
            <a:pPr marL="514350" indent="-514350">
              <a:buClrTx/>
              <a:buSzPct val="100000"/>
              <a:buFont typeface="+mj-lt"/>
              <a:buAutoNum type="arabicPeriod"/>
            </a:pPr>
            <a:r>
              <a:rPr lang="en-GB" sz="2600" dirty="0" smtClean="0">
                <a:latin typeface="Times New Roman" pitchFamily="18" charset="0"/>
                <a:ea typeface="Arial Unicode MS" pitchFamily="34" charset="-128"/>
                <a:cs typeface="Times New Roman" pitchFamily="18" charset="0"/>
              </a:rPr>
              <a:t>Total forest land area of: 15,373,063 hectares, comprise of 75 % of total countries</a:t>
            </a:r>
          </a:p>
          <a:p>
            <a:pPr marL="514350" indent="-514350">
              <a:buClrTx/>
              <a:buSzPct val="100000"/>
              <a:buFont typeface="+mj-lt"/>
              <a:buAutoNum type="arabicPeriod"/>
            </a:pPr>
            <a:endParaRPr lang="en-GB" sz="2600" dirty="0" smtClean="0">
              <a:latin typeface="Times New Roman" pitchFamily="18" charset="0"/>
              <a:ea typeface="Arial Unicode MS" pitchFamily="34" charset="-128"/>
              <a:cs typeface="Times New Roman" pitchFamily="18" charset="0"/>
            </a:endParaRPr>
          </a:p>
        </p:txBody>
      </p:sp>
      <p:pic>
        <p:nvPicPr>
          <p:cNvPr id="4" name="Picture 9"/>
          <p:cNvPicPr>
            <a:picLocks noChangeAspect="1" noChangeArrowheads="1"/>
          </p:cNvPicPr>
          <p:nvPr/>
        </p:nvPicPr>
        <p:blipFill>
          <a:blip r:embed="rId2" cstate="print"/>
          <a:srcRect/>
          <a:stretch>
            <a:fillRect/>
          </a:stretch>
        </p:blipFill>
        <p:spPr bwMode="auto">
          <a:xfrm>
            <a:off x="4956175" y="1352550"/>
            <a:ext cx="4035425" cy="5048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1219199"/>
          </a:xfrm>
        </p:spPr>
        <p:txBody>
          <a:bodyPr/>
          <a:lstStyle/>
          <a:p>
            <a:pPr algn="l"/>
            <a:r>
              <a:rPr lang="en-GB" sz="4000" b="1" dirty="0" smtClean="0">
                <a:solidFill>
                  <a:srgbClr val="009900"/>
                </a:solidFill>
                <a:latin typeface="Times New Roman" pitchFamily="18" charset="0"/>
                <a:cs typeface="Times New Roman" pitchFamily="18" charset="0"/>
              </a:rPr>
              <a:t>Forestland allocation to different user groups</a:t>
            </a:r>
            <a:endParaRPr lang="en-GB" sz="4000" b="1" dirty="0">
              <a:solidFill>
                <a:srgbClr val="009900"/>
              </a:solidFill>
              <a:latin typeface="Times New Roman" pitchFamily="18" charset="0"/>
              <a:cs typeface="Times New Roman" pitchFamily="18" charset="0"/>
            </a:endParaRPr>
          </a:p>
        </p:txBody>
      </p:sp>
      <p:pic>
        <p:nvPicPr>
          <p:cNvPr id="5" name="Chart 3"/>
          <p:cNvPicPr/>
          <p:nvPr/>
        </p:nvPicPr>
        <p:blipFill>
          <a:blip r:embed="rId2" cstate="print"/>
          <a:srcRect/>
          <a:stretch>
            <a:fillRect/>
          </a:stretch>
        </p:blipFill>
        <p:spPr bwMode="auto">
          <a:xfrm>
            <a:off x="685800" y="1676401"/>
            <a:ext cx="7848600" cy="4571999"/>
          </a:xfrm>
          <a:prstGeom prst="rect">
            <a:avLst/>
          </a:prstGeom>
          <a:noFill/>
          <a:ln w="9525">
            <a:noFill/>
            <a:miter lim="800000"/>
            <a:headEnd/>
            <a:tailEnd/>
          </a:ln>
        </p:spPr>
      </p:pic>
      <p:sp>
        <p:nvSpPr>
          <p:cNvPr id="6" name="Title 1"/>
          <p:cNvSpPr txBox="1">
            <a:spLocks/>
          </p:cNvSpPr>
          <p:nvPr/>
        </p:nvSpPr>
        <p:spPr bwMode="auto">
          <a:xfrm>
            <a:off x="4267200" y="5943600"/>
            <a:ext cx="47244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000" u="none" strike="noStrike" kern="1200" cap="none" spc="0" normalizeH="0" baseline="0" noProof="0" dirty="0" smtClean="0">
                <a:ln>
                  <a:noFill/>
                </a:ln>
                <a:effectLst/>
                <a:uLnTx/>
                <a:uFillTx/>
                <a:latin typeface="Times New Roman" pitchFamily="18" charset="0"/>
                <a:ea typeface="+mj-ea"/>
                <a:cs typeface="Times New Roman" pitchFamily="18" charset="0"/>
              </a:rPr>
              <a:t>Source:</a:t>
            </a:r>
            <a:r>
              <a:rPr kumimoji="0" lang="en-GB" sz="2000" u="none" strike="noStrike" kern="1200" cap="none" spc="0" normalizeH="0" noProof="0" dirty="0" smtClean="0">
                <a:ln>
                  <a:noFill/>
                </a:ln>
                <a:effectLst/>
                <a:uLnTx/>
                <a:uFillTx/>
                <a:latin typeface="Times New Roman" pitchFamily="18" charset="0"/>
                <a:ea typeface="+mj-ea"/>
                <a:cs typeface="Times New Roman" pitchFamily="18" charset="0"/>
              </a:rPr>
              <a:t> </a:t>
            </a:r>
            <a:r>
              <a:rPr kumimoji="0" lang="en-GB" sz="2000" i="1" u="none" strike="noStrike" kern="1200" cap="none" spc="0" normalizeH="0" noProof="0" dirty="0" smtClean="0">
                <a:ln>
                  <a:noFill/>
                </a:ln>
                <a:effectLst/>
                <a:uLnTx/>
                <a:uFillTx/>
                <a:latin typeface="Times New Roman" pitchFamily="18" charset="0"/>
                <a:ea typeface="+mj-ea"/>
                <a:cs typeface="Times New Roman" pitchFamily="18" charset="0"/>
              </a:rPr>
              <a:t>Ministry of Agriculture and Rural Development (MARD) - 2015</a:t>
            </a:r>
            <a:endParaRPr kumimoji="0" lang="en-GB" sz="2000" i="1" u="none" strike="noStrike" kern="1200" cap="none" spc="0" normalizeH="0" baseline="0" noProof="0" dirty="0">
              <a:ln>
                <a:noFill/>
              </a:ln>
              <a:effectLst/>
              <a:uLnTx/>
              <a:uFillTx/>
              <a:latin typeface="Times New Roman" pitchFamily="18" charset="0"/>
              <a:ea typeface="+mj-ea"/>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447800"/>
            <a:ext cx="8686800" cy="4800600"/>
          </a:xfrm>
        </p:spPr>
        <p:txBody>
          <a:bodyPr/>
          <a:lstStyle/>
          <a:p>
            <a:pPr marL="514350" indent="-514350">
              <a:buClrTx/>
              <a:buSzPct val="100000"/>
              <a:buFont typeface="+mj-lt"/>
              <a:buAutoNum type="arabicPeriod"/>
            </a:pPr>
            <a:r>
              <a:rPr lang="en-GB" sz="2400" dirty="0" smtClean="0">
                <a:latin typeface="Times New Roman" pitchFamily="18" charset="0"/>
                <a:cs typeface="Times New Roman" pitchFamily="18" charset="0"/>
              </a:rPr>
              <a:t>53 ethnic minority people in Vietnam comprises 14 % of total population but present more than 50% of poverty in Vietnam</a:t>
            </a:r>
          </a:p>
          <a:p>
            <a:pPr marL="514350" indent="-514350">
              <a:buClrTx/>
              <a:buSzPct val="100000"/>
              <a:buFont typeface="+mj-lt"/>
              <a:buAutoNum type="arabicPeriod"/>
            </a:pPr>
            <a:r>
              <a:rPr lang="en-US" sz="2400" dirty="0" smtClean="0">
                <a:latin typeface="Times New Roman" pitchFamily="18" charset="0"/>
                <a:cs typeface="Times New Roman" pitchFamily="18" charset="0"/>
              </a:rPr>
              <a:t>Land and forest tenure is the most fundamental element that relates to the daily existence of ethnic minority communities</a:t>
            </a:r>
          </a:p>
          <a:p>
            <a:pPr marL="514350" indent="-514350">
              <a:buClrTx/>
              <a:buSzPct val="100000"/>
              <a:buFont typeface="+mj-lt"/>
              <a:buAutoNum type="arabicPeriod"/>
            </a:pPr>
            <a:r>
              <a:rPr lang="en-GB" sz="2400" dirty="0" smtClean="0">
                <a:latin typeface="Times New Roman" pitchFamily="18" charset="0"/>
                <a:cs typeface="Times New Roman" pitchFamily="18" charset="0"/>
              </a:rPr>
              <a:t>People and communities manage land and forest through customary law system: 84% communities have communities forest and 60% communities manage forest by customary law</a:t>
            </a:r>
          </a:p>
          <a:p>
            <a:pPr marL="514350" indent="-514350">
              <a:buClrTx/>
              <a:buSzPct val="100000"/>
              <a:buFont typeface="+mj-lt"/>
              <a:buAutoNum type="arabicPeriod"/>
            </a:pPr>
            <a:r>
              <a:rPr lang="en-GB" sz="2400" dirty="0" smtClean="0">
                <a:latin typeface="Times New Roman" pitchFamily="18" charset="0"/>
                <a:cs typeface="Times New Roman" pitchFamily="18" charset="0"/>
              </a:rPr>
              <a:t>According to National Assembly, in 2012 there were 347,000 ethnic minority households still lack of land. This is one of the most important reason explained why ethnic minority people still have high percentage of poverty</a:t>
            </a:r>
          </a:p>
          <a:p>
            <a:pPr marL="514350" indent="-514350">
              <a:buClrTx/>
              <a:buSzPct val="100000"/>
              <a:buNone/>
            </a:pPr>
            <a:endParaRPr lang="en-GB" sz="2400" dirty="0" smtClean="0">
              <a:latin typeface="Times New Roman" pitchFamily="18" charset="0"/>
              <a:cs typeface="Times New Roman" pitchFamily="18" charset="0"/>
            </a:endParaRPr>
          </a:p>
          <a:p>
            <a:pPr marL="514350" indent="-514350">
              <a:buClrTx/>
              <a:buSzPct val="100000"/>
              <a:buFont typeface="+mj-lt"/>
              <a:buAutoNum type="arabicPeriod"/>
            </a:pPr>
            <a:endParaRPr lang="en-GB" sz="2400" dirty="0" smtClean="0">
              <a:latin typeface="Times New Roman" pitchFamily="18" charset="0"/>
              <a:cs typeface="Times New Roman" pitchFamily="18" charset="0"/>
            </a:endParaRPr>
          </a:p>
        </p:txBody>
      </p:sp>
      <p:sp>
        <p:nvSpPr>
          <p:cNvPr id="6" name="Title 1"/>
          <p:cNvSpPr txBox="1">
            <a:spLocks/>
          </p:cNvSpPr>
          <p:nvPr/>
        </p:nvSpPr>
        <p:spPr bwMode="auto">
          <a:xfrm>
            <a:off x="152400" y="152400"/>
            <a:ext cx="8836025" cy="838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4200" b="1" dirty="0" smtClean="0">
                <a:solidFill>
                  <a:srgbClr val="009900"/>
                </a:solidFill>
                <a:ea typeface="+mj-ea"/>
                <a:cs typeface="Times New Roman" pitchFamily="18" charset="0"/>
              </a:rPr>
              <a:t>E</a:t>
            </a:r>
            <a:r>
              <a:rPr kumimoji="0" lang="en-US" sz="4200" b="1" i="0" u="none" strike="noStrike" kern="1200" cap="none" spc="0" normalizeH="0" baseline="0" noProof="0" dirty="0" err="1" smtClean="0">
                <a:ln>
                  <a:noFill/>
                </a:ln>
                <a:solidFill>
                  <a:srgbClr val="009900"/>
                </a:solidFill>
                <a:effectLst/>
                <a:uLnTx/>
                <a:uFillTx/>
                <a:latin typeface="Times New Roman" pitchFamily="18" charset="0"/>
                <a:ea typeface="+mj-ea"/>
                <a:cs typeface="Times New Roman" pitchFamily="18" charset="0"/>
              </a:rPr>
              <a:t>thnic</a:t>
            </a:r>
            <a:r>
              <a:rPr kumimoji="0" lang="en-US" sz="4200" b="1" i="0" u="none" strike="noStrike" kern="1200" cap="none" spc="0" normalizeH="0" baseline="0" noProof="0" dirty="0" smtClean="0">
                <a:ln>
                  <a:noFill/>
                </a:ln>
                <a:solidFill>
                  <a:srgbClr val="009900"/>
                </a:solidFill>
                <a:effectLst/>
                <a:uLnTx/>
                <a:uFillTx/>
                <a:latin typeface="Times New Roman" pitchFamily="18" charset="0"/>
                <a:ea typeface="+mj-ea"/>
                <a:cs typeface="Times New Roman" pitchFamily="18" charset="0"/>
              </a:rPr>
              <a:t> minority forestland tenure </a:t>
            </a:r>
            <a:endParaRPr kumimoji="0" lang="en-GB" sz="4200" b="1" i="0" u="none" strike="noStrike" kern="1200" cap="none" spc="0" normalizeH="0" baseline="0" noProof="0" dirty="0">
              <a:ln>
                <a:noFill/>
              </a:ln>
              <a:solidFill>
                <a:srgbClr val="009900"/>
              </a:solidFill>
              <a:effectLst/>
              <a:uLnTx/>
              <a:uFillTx/>
              <a:latin typeface="Times New Roman" pitchFamily="18" charset="0"/>
              <a:ea typeface="+mj-ea"/>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575" y="1295400"/>
            <a:ext cx="8836025" cy="2590800"/>
          </a:xfrm>
        </p:spPr>
        <p:txBody>
          <a:bodyPr/>
          <a:lstStyle/>
          <a:p>
            <a:pPr algn="l"/>
            <a:r>
              <a:rPr lang="en-GB" sz="4800" b="1" dirty="0" smtClean="0">
                <a:solidFill>
                  <a:schemeClr val="tx1"/>
                </a:solidFill>
                <a:latin typeface="Times New Roman" pitchFamily="18" charset="0"/>
                <a:cs typeface="Times New Roman" pitchFamily="18" charset="0"/>
              </a:rPr>
              <a:t>2. </a:t>
            </a:r>
            <a:r>
              <a:rPr lang="en-US" sz="4800" b="1" dirty="0" smtClean="0">
                <a:solidFill>
                  <a:schemeClr val="tx1"/>
                </a:solidFill>
                <a:latin typeface="Times New Roman" pitchFamily="18" charset="0"/>
                <a:cs typeface="Times New Roman" pitchFamily="18" charset="0"/>
              </a:rPr>
              <a:t>State owned forest enterprises and land conflict with ethnic minority people</a:t>
            </a:r>
            <a:endParaRPr lang="en-GB" sz="4800" b="1"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5575" y="152400"/>
            <a:ext cx="8836025" cy="1143000"/>
          </a:xfrm>
        </p:spPr>
        <p:txBody>
          <a:bodyPr/>
          <a:lstStyle/>
          <a:p>
            <a:pPr algn="l"/>
            <a:r>
              <a:rPr lang="en-GB" sz="4000" b="1" dirty="0" smtClean="0">
                <a:solidFill>
                  <a:srgbClr val="009900"/>
                </a:solidFill>
                <a:latin typeface="Times New Roman" pitchFamily="18" charset="0"/>
                <a:cs typeface="Times New Roman" pitchFamily="18" charset="0"/>
              </a:rPr>
              <a:t>State owned forest enterprises (SFEs) in Vietnam</a:t>
            </a:r>
            <a:endParaRPr lang="en-GB" sz="4000" b="1" dirty="0">
              <a:solidFill>
                <a:srgbClr val="0099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1447800"/>
            <a:ext cx="8686800" cy="4876800"/>
          </a:xfrm>
        </p:spPr>
        <p:txBody>
          <a:bodyPr/>
          <a:lstStyle/>
          <a:p>
            <a:pPr marL="514350" indent="-514350">
              <a:buClrTx/>
              <a:buSzPct val="100000"/>
              <a:buFont typeface="+mj-lt"/>
              <a:buAutoNum type="arabicPeriod"/>
            </a:pPr>
            <a:r>
              <a:rPr lang="en-GB" sz="2600" dirty="0" smtClean="0">
                <a:latin typeface="Times New Roman" pitchFamily="18" charset="0"/>
                <a:cs typeface="Times New Roman" pitchFamily="18" charset="0"/>
              </a:rPr>
              <a:t>During revolution and national unification, the government nationalized agriculture and forest land to establish cooperatives and SFEs</a:t>
            </a:r>
          </a:p>
          <a:p>
            <a:pPr marL="514350" indent="-514350">
              <a:buClrTx/>
              <a:buSzPct val="100000"/>
              <a:buFont typeface="+mj-lt"/>
              <a:buAutoNum type="arabicPeriod"/>
            </a:pPr>
            <a:endParaRPr lang="en-GB" sz="2600" dirty="0" smtClean="0">
              <a:latin typeface="Times New Roman" pitchFamily="18" charset="0"/>
              <a:cs typeface="Times New Roman" pitchFamily="18" charset="0"/>
            </a:endParaRPr>
          </a:p>
          <a:p>
            <a:pPr marL="514350" indent="-514350">
              <a:buClrTx/>
              <a:buSzPct val="100000"/>
              <a:buFont typeface="+mj-lt"/>
              <a:buAutoNum type="arabicPeriod"/>
            </a:pPr>
            <a:endParaRPr lang="en-GB" sz="2600" dirty="0" smtClean="0">
              <a:latin typeface="Times New Roman" pitchFamily="18" charset="0"/>
              <a:cs typeface="Times New Roman" pitchFamily="18" charset="0"/>
            </a:endParaRPr>
          </a:p>
          <a:p>
            <a:pPr marL="514350" indent="-514350">
              <a:buClrTx/>
              <a:buSzPct val="100000"/>
              <a:buFont typeface="+mj-lt"/>
              <a:buAutoNum type="arabicPeriod"/>
            </a:pPr>
            <a:endParaRPr lang="en-GB" sz="2600" dirty="0" smtClean="0">
              <a:latin typeface="Times New Roman" pitchFamily="18" charset="0"/>
              <a:cs typeface="Times New Roman" pitchFamily="18" charset="0"/>
            </a:endParaRPr>
          </a:p>
          <a:p>
            <a:pPr marL="514350" indent="-514350">
              <a:buClrTx/>
              <a:buSzPct val="100000"/>
              <a:buFont typeface="+mj-lt"/>
              <a:buAutoNum type="arabicPeriod"/>
            </a:pPr>
            <a:endParaRPr lang="en-GB" sz="2600" dirty="0" smtClean="0">
              <a:latin typeface="Times New Roman" pitchFamily="18" charset="0"/>
              <a:cs typeface="Times New Roman" pitchFamily="18" charset="0"/>
            </a:endParaRPr>
          </a:p>
          <a:p>
            <a:pPr marL="514350" indent="-514350">
              <a:buClrTx/>
              <a:buSzPct val="100000"/>
              <a:buFont typeface="+mj-lt"/>
              <a:buAutoNum type="arabicPeriod"/>
            </a:pPr>
            <a:endParaRPr lang="en-GB" sz="2600" dirty="0" smtClean="0">
              <a:latin typeface="Times New Roman" pitchFamily="18" charset="0"/>
              <a:cs typeface="Times New Roman" pitchFamily="18" charset="0"/>
            </a:endParaRPr>
          </a:p>
          <a:p>
            <a:pPr marL="514350" indent="-514350">
              <a:buClrTx/>
              <a:buSzPct val="100000"/>
              <a:buFont typeface="+mj-lt"/>
              <a:buAutoNum type="arabicPeriod"/>
            </a:pPr>
            <a:endParaRPr lang="en-GB" sz="3200" dirty="0" smtClean="0">
              <a:latin typeface="Times New Roman" pitchFamily="18" charset="0"/>
              <a:cs typeface="Times New Roman" pitchFamily="18" charset="0"/>
            </a:endParaRPr>
          </a:p>
          <a:p>
            <a:pPr marL="514350" indent="-514350">
              <a:buClrTx/>
              <a:buSzPct val="100000"/>
              <a:buFont typeface="+mj-lt"/>
              <a:buAutoNum type="arabicPeriod"/>
            </a:pPr>
            <a:r>
              <a:rPr lang="en-GB" sz="2600" dirty="0" smtClean="0">
                <a:latin typeface="Times New Roman" pitchFamily="18" charset="0"/>
                <a:cs typeface="Times New Roman" pitchFamily="18" charset="0"/>
              </a:rPr>
              <a:t>End of 2014, SFEs manage 2,222,330 hectares of forestland</a:t>
            </a:r>
          </a:p>
          <a:p>
            <a:pPr marL="514350" indent="-514350">
              <a:buClrTx/>
              <a:buSzPct val="100000"/>
              <a:buNone/>
            </a:pPr>
            <a:endParaRPr lang="en-GB" sz="2600" dirty="0" smtClean="0">
              <a:latin typeface="Times New Roman" pitchFamily="18" charset="0"/>
              <a:cs typeface="Times New Roman" pitchFamily="18" charset="0"/>
            </a:endParaRPr>
          </a:p>
        </p:txBody>
      </p:sp>
      <p:pic>
        <p:nvPicPr>
          <p:cNvPr id="5" name="Chart 4"/>
          <p:cNvPicPr/>
          <p:nvPr/>
        </p:nvPicPr>
        <p:blipFill>
          <a:blip r:embed="rId2" cstate="print"/>
          <a:srcRect b="-43"/>
          <a:stretch>
            <a:fillRect/>
          </a:stretch>
        </p:blipFill>
        <p:spPr bwMode="auto">
          <a:xfrm>
            <a:off x="1371600" y="2819400"/>
            <a:ext cx="5943600" cy="272415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3459</TotalTime>
  <Words>1460</Words>
  <Application>Microsoft Office PowerPoint</Application>
  <PresentationFormat>On-screen Show (4:3)</PresentationFormat>
  <Paragraphs>87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Civic</vt:lpstr>
      <vt:lpstr>REFORM STATE-OWNED FOREST ENTERPRISE AND ETHNIC MINORITY LAND TENURE SECURITY IN VIETNAM</vt:lpstr>
      <vt:lpstr>Introduction</vt:lpstr>
      <vt:lpstr>Contents of presentation</vt:lpstr>
      <vt:lpstr>1. Forest land management in Vietnam and ethnic minority forestland tenure </vt:lpstr>
      <vt:lpstr>Forest land management in Vietnam </vt:lpstr>
      <vt:lpstr>Forestland allocation to different user groups</vt:lpstr>
      <vt:lpstr>PowerPoint Presentation</vt:lpstr>
      <vt:lpstr>2. State owned forest enterprises and land conflict with ethnic minority people</vt:lpstr>
      <vt:lpstr>State owned forest enterprises (SFEs) in Vietnam</vt:lpstr>
      <vt:lpstr>Critiques on performance of SFEs</vt:lpstr>
      <vt:lpstr>Government policy towards innovation of SFEs</vt:lpstr>
      <vt:lpstr>Land conflict between SFEs and ethnic minority people</vt:lpstr>
      <vt:lpstr>Land conflict in Lang Son province</vt:lpstr>
      <vt:lpstr>Land and forest conflict in Quang Binh province</vt:lpstr>
      <vt:lpstr>Land and forest conflict in Lam Dong province</vt:lpstr>
      <vt:lpstr>2. Conclusions and Policy Recommendations</vt:lpstr>
      <vt:lpstr>Conclusion </vt:lpstr>
      <vt:lpstr>Recommendations </vt:lpstr>
      <vt:lpstr>Recommendations </vt:lpstr>
      <vt:lpstr>Thank you very much  for your attention!</vt:lpstr>
    </vt:vector>
  </TitlesOfParts>
  <Company>CHESH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lobby skills</dc:title>
  <dc:creator>Margreet Mook</dc:creator>
  <cp:lastModifiedBy>Windows User</cp:lastModifiedBy>
  <cp:revision>547</cp:revision>
  <dcterms:created xsi:type="dcterms:W3CDTF">2007-03-05T07:12:31Z</dcterms:created>
  <dcterms:modified xsi:type="dcterms:W3CDTF">2018-05-07T04:14:19Z</dcterms:modified>
</cp:coreProperties>
</file>